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5834-53BD-4C8F-B791-CD5378F4150E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D7796-F675-488F-AC46-C88938C8035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948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5834-53BD-4C8F-B791-CD5378F4150E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D7796-F675-488F-AC46-C88938C8035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114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5834-53BD-4C8F-B791-CD5378F4150E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D7796-F675-488F-AC46-C88938C80352}" type="slidenum">
              <a:rPr lang="en-US" smtClean="0"/>
              <a:t>‹Nr.›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6096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5834-53BD-4C8F-B791-CD5378F4150E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D7796-F675-488F-AC46-C88938C8035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0376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5834-53BD-4C8F-B791-CD5378F4150E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D7796-F675-488F-AC46-C88938C80352}" type="slidenum">
              <a:rPr lang="en-US" smtClean="0"/>
              <a:t>‹Nr.›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867125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5834-53BD-4C8F-B791-CD5378F4150E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D7796-F675-488F-AC46-C88938C8035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5036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5834-53BD-4C8F-B791-CD5378F4150E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D7796-F675-488F-AC46-C88938C8035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5705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5834-53BD-4C8F-B791-CD5378F4150E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D7796-F675-488F-AC46-C88938C8035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802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5834-53BD-4C8F-B791-CD5378F4150E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D7796-F675-488F-AC46-C88938C8035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524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5834-53BD-4C8F-B791-CD5378F4150E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D7796-F675-488F-AC46-C88938C8035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379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5834-53BD-4C8F-B791-CD5378F4150E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D7796-F675-488F-AC46-C88938C8035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973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5834-53BD-4C8F-B791-CD5378F4150E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D7796-F675-488F-AC46-C88938C8035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319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5834-53BD-4C8F-B791-CD5378F4150E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D7796-F675-488F-AC46-C88938C8035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47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5834-53BD-4C8F-B791-CD5378F4150E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D7796-F675-488F-AC46-C88938C8035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496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5834-53BD-4C8F-B791-CD5378F4150E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D7796-F675-488F-AC46-C88938C8035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197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5834-53BD-4C8F-B791-CD5378F4150E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D7796-F675-488F-AC46-C88938C8035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920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E45834-53BD-4C8F-B791-CD5378F4150E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19D7796-F675-488F-AC46-C88938C8035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228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D8DC5C-EA13-0B0F-2C90-664BE4264A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7542" y="3193330"/>
            <a:ext cx="4335468" cy="1870723"/>
          </a:xfrm>
        </p:spPr>
        <p:txBody>
          <a:bodyPr>
            <a:normAutofit/>
          </a:bodyPr>
          <a:lstStyle/>
          <a:p>
            <a:pPr algn="ctr"/>
            <a:r>
              <a:rPr lang="de-CH" dirty="0">
                <a:solidFill>
                  <a:srgbClr val="003399"/>
                </a:solidFill>
              </a:rPr>
              <a:t>Unser Jahr </a:t>
            </a:r>
            <a:br>
              <a:rPr lang="de-CH" dirty="0">
                <a:solidFill>
                  <a:srgbClr val="003399"/>
                </a:solidFill>
              </a:rPr>
            </a:br>
            <a:r>
              <a:rPr lang="de-CH" dirty="0">
                <a:solidFill>
                  <a:srgbClr val="003399"/>
                </a:solidFill>
              </a:rPr>
              <a:t>in Zahlen 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A910FCE-BA15-9656-3943-396F66725A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445" b="16993"/>
          <a:stretch/>
        </p:blipFill>
        <p:spPr>
          <a:xfrm>
            <a:off x="3126554" y="1424611"/>
            <a:ext cx="3280613" cy="101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883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64628D-1560-945E-AE7C-AB2BCEBAD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5049" y="3192544"/>
            <a:ext cx="7326023" cy="1320800"/>
          </a:xfrm>
        </p:spPr>
        <p:txBody>
          <a:bodyPr>
            <a:normAutofit/>
          </a:bodyPr>
          <a:lstStyle/>
          <a:p>
            <a:r>
              <a:rPr lang="de-CH" sz="4800" dirty="0">
                <a:solidFill>
                  <a:srgbClr val="003399"/>
                </a:solidFill>
              </a:rPr>
              <a:t>Vielen Dank an alle!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84A6917-FC30-05BD-4F21-14DDB82FD4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445" b="16993"/>
          <a:stretch/>
        </p:blipFill>
        <p:spPr>
          <a:xfrm>
            <a:off x="8911387" y="0"/>
            <a:ext cx="3280613" cy="101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541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64628D-1560-945E-AE7C-AB2BCEBAD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>
                <a:solidFill>
                  <a:srgbClr val="003399"/>
                </a:solidFill>
              </a:rPr>
              <a:t>Meilensteine und Erfolge im vergangenen Jahr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CCFE768-43F3-EF7A-6BFF-406B4E69A7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Erweiterung des Streckennetzes: 2 neue Streckenabschnitte eröffnet</a:t>
            </a:r>
          </a:p>
          <a:p>
            <a:r>
              <a:rPr lang="de-CH" dirty="0"/>
              <a:t>Modernisierung der Flotte: 5 neue umweltfreundliche Busse und 3 neue Strassenbahnen angeschafft</a:t>
            </a:r>
          </a:p>
          <a:p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84A6917-FC30-05BD-4F21-14DDB82FD4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445" b="16993"/>
          <a:stretch/>
        </p:blipFill>
        <p:spPr>
          <a:xfrm>
            <a:off x="8911387" y="0"/>
            <a:ext cx="3280613" cy="101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548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64628D-1560-945E-AE7C-AB2BCEBAD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>
                <a:solidFill>
                  <a:srgbClr val="003399"/>
                </a:solidFill>
              </a:rPr>
              <a:t>Fahrgastzahlen im vergangenen Jahr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CCFE768-43F3-EF7A-6BFF-406B4E69A7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Gesamtzahl der Fahrgäste: 10 Millionen</a:t>
            </a:r>
          </a:p>
          <a:p>
            <a:r>
              <a:rPr lang="de-CH" dirty="0"/>
              <a:t>Durchschnittliche tägliche Fahrgastzahl: 27 400</a:t>
            </a:r>
          </a:p>
          <a:p>
            <a:r>
              <a:rPr lang="de-CH" dirty="0"/>
              <a:t>Beliebteste Strecke: Linie 1 mit 1,8 Millionen Fahrgästen pro Jahr</a:t>
            </a:r>
          </a:p>
          <a:p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84A6917-FC30-05BD-4F21-14DDB82FD4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445" b="16993"/>
          <a:stretch/>
        </p:blipFill>
        <p:spPr>
          <a:xfrm>
            <a:off x="8911387" y="0"/>
            <a:ext cx="3280613" cy="101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059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64628D-1560-945E-AE7C-AB2BCEBAD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>
                <a:solidFill>
                  <a:srgbClr val="003399"/>
                </a:solidFill>
              </a:rPr>
              <a:t>Pünktlichkeit und Servicequalität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CCFE768-43F3-EF7A-6BFF-406B4E69A7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Pünktlichkeitsrate: 94 %</a:t>
            </a:r>
          </a:p>
          <a:p>
            <a:r>
              <a:rPr lang="de-CH" dirty="0"/>
              <a:t>Reduzierung der Verspätungen: Um 8 % im Vergleich zum Vorjahr</a:t>
            </a:r>
          </a:p>
          <a:p>
            <a:r>
              <a:rPr lang="de-CH" dirty="0"/>
              <a:t>Kundenfeedback: 88 % positive Bewertungen</a:t>
            </a:r>
          </a:p>
          <a:p>
            <a:r>
              <a:rPr lang="de-CH" dirty="0"/>
              <a:t>Kundenzufriedenheit: Um 12 % gestiegen im Vergleich zum Vorjahr</a:t>
            </a:r>
          </a:p>
          <a:p>
            <a:pPr marL="0" indent="0">
              <a:buNone/>
            </a:pPr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84A6917-FC30-05BD-4F21-14DDB82FD4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445" b="16993"/>
          <a:stretch/>
        </p:blipFill>
        <p:spPr>
          <a:xfrm>
            <a:off x="8911387" y="0"/>
            <a:ext cx="3280613" cy="101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820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64628D-1560-945E-AE7C-AB2BCEBAD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>
                <a:solidFill>
                  <a:srgbClr val="003399"/>
                </a:solidFill>
              </a:rPr>
              <a:t>Unser Beitrag zur Umwelt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CCFE768-43F3-EF7A-6BFF-406B4E69A7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Reduzierung der CO</a:t>
            </a:r>
            <a:r>
              <a:rPr lang="de-CH" baseline="-25000" dirty="0"/>
              <a:t>2</a:t>
            </a:r>
            <a:r>
              <a:rPr lang="de-CH" dirty="0"/>
              <a:t>-Emissionen: 15 % weniger als im Vorjahr</a:t>
            </a:r>
          </a:p>
          <a:p>
            <a:r>
              <a:rPr lang="de-CH" dirty="0"/>
              <a:t>Einsatz erneuerbarer Energien: 25 % unserer Energie aus erneuerbaren Quellen</a:t>
            </a:r>
          </a:p>
          <a:p>
            <a:pPr marL="0" indent="0">
              <a:buNone/>
            </a:pPr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84A6917-FC30-05BD-4F21-14DDB82FD4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445" b="16993"/>
          <a:stretch/>
        </p:blipFill>
        <p:spPr>
          <a:xfrm>
            <a:off x="8911387" y="0"/>
            <a:ext cx="3280613" cy="101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243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64628D-1560-945E-AE7C-AB2BCEBAD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>
                <a:solidFill>
                  <a:srgbClr val="003399"/>
                </a:solidFill>
              </a:rPr>
              <a:t>Investitionen und Innovationen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CCFE768-43F3-EF7A-6BFF-406B4E69A7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Gesamtinvestitionen: 15 Millionen Euro</a:t>
            </a:r>
          </a:p>
          <a:p>
            <a:r>
              <a:rPr lang="de-CH" dirty="0"/>
              <a:t>Forschungs- und Entwicklungsprojekte: 2 neue Projekte gestartet</a:t>
            </a:r>
          </a:p>
          <a:p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84A6917-FC30-05BD-4F21-14DDB82FD4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445" b="16993"/>
          <a:stretch/>
        </p:blipFill>
        <p:spPr>
          <a:xfrm>
            <a:off x="8911387" y="0"/>
            <a:ext cx="3280613" cy="101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783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64628D-1560-945E-AE7C-AB2BCEBAD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>
                <a:solidFill>
                  <a:srgbClr val="003399"/>
                </a:solidFill>
              </a:rPr>
              <a:t>Unsere Mitarbeitenden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CCFE768-43F3-EF7A-6BFF-406B4E69A7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Gesamtzahl der Mitarbeitenden: 300</a:t>
            </a:r>
          </a:p>
          <a:p>
            <a:r>
              <a:rPr lang="de-CH" dirty="0"/>
              <a:t>Fortbildungsstunden: 2500 Stunden Schulung und Weiterbildung</a:t>
            </a:r>
          </a:p>
          <a:p>
            <a:r>
              <a:rPr lang="de-CH" dirty="0"/>
              <a:t>Betriebliches Gesundheitsmanagement: Einführung neuer Gesundheits- und Wellnessprogramme</a:t>
            </a:r>
          </a:p>
          <a:p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84A6917-FC30-05BD-4F21-14DDB82FD4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445" b="16993"/>
          <a:stretch/>
        </p:blipFill>
        <p:spPr>
          <a:xfrm>
            <a:off x="8911387" y="0"/>
            <a:ext cx="3280613" cy="101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015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64628D-1560-945E-AE7C-AB2BCEBAD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>
                <a:solidFill>
                  <a:srgbClr val="003399"/>
                </a:solidFill>
              </a:rPr>
              <a:t>Soziale Verantwortung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CCFE768-43F3-EF7A-6BFF-406B4E69A7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Fahrkarten für Bedürftige: 7500 kostenfreie Fahrkarten ausgegeben</a:t>
            </a:r>
          </a:p>
          <a:p>
            <a:r>
              <a:rPr lang="de-CH" dirty="0"/>
              <a:t>Schulprogramme: 5 Schulen besucht und über 1000 Schülern den öffentlichen Nahverkehr nähergebracht</a:t>
            </a:r>
          </a:p>
          <a:p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84A6917-FC30-05BD-4F21-14DDB82FD4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445" b="16993"/>
          <a:stretch/>
        </p:blipFill>
        <p:spPr>
          <a:xfrm>
            <a:off x="8911387" y="0"/>
            <a:ext cx="3280613" cy="101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301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64628D-1560-945E-AE7C-AB2BCEBAD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>
                <a:solidFill>
                  <a:srgbClr val="003399"/>
                </a:solidFill>
              </a:rPr>
              <a:t>Ziele und Ausblick für das neue Jahr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CCFE768-43F3-EF7A-6BFF-406B4E69A7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Erweiterung des Streckennetzes: Planung von 3 neuen Strecken</a:t>
            </a:r>
          </a:p>
          <a:p>
            <a:r>
              <a:rPr lang="de-CH" dirty="0"/>
              <a:t>Kundenzufriedenheit: Ziel von 90 % positiven Bewertungen</a:t>
            </a:r>
          </a:p>
          <a:p>
            <a:r>
              <a:rPr lang="de-CH" dirty="0"/>
              <a:t>Nachhaltigkeit: Weitere 10 % Reduktion der CO</a:t>
            </a:r>
            <a:r>
              <a:rPr lang="de-CH" baseline="-25000" dirty="0"/>
              <a:t>2</a:t>
            </a:r>
            <a:r>
              <a:rPr lang="de-CH" dirty="0"/>
              <a:t>-Emissionen</a:t>
            </a:r>
          </a:p>
          <a:p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84A6917-FC30-05BD-4F21-14DDB82FD4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445" b="16993"/>
          <a:stretch/>
        </p:blipFill>
        <p:spPr>
          <a:xfrm>
            <a:off x="8911387" y="0"/>
            <a:ext cx="3280613" cy="101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558305"/>
      </p:ext>
    </p:extLst>
  </p:cSld>
  <p:clrMapOvr>
    <a:masterClrMapping/>
  </p:clrMapOvr>
</p:sld>
</file>

<file path=ppt/theme/theme1.xml><?xml version="1.0" encoding="utf-8"?>
<a:theme xmlns:a="http://schemas.openxmlformats.org/drawingml/2006/main" name="Facette">
  <a:themeElements>
    <a:clrScheme name="Facett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te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t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216</Words>
  <Application>Microsoft Office PowerPoint</Application>
  <PresentationFormat>Breitbild</PresentationFormat>
  <Paragraphs>31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4" baseType="lpstr">
      <vt:lpstr>Arial</vt:lpstr>
      <vt:lpstr>Trebuchet MS</vt:lpstr>
      <vt:lpstr>Wingdings 3</vt:lpstr>
      <vt:lpstr>Facette</vt:lpstr>
      <vt:lpstr>Unser Jahr  in Zahlen </vt:lpstr>
      <vt:lpstr>Meilensteine und Erfolge im vergangenen Jahr</vt:lpstr>
      <vt:lpstr>Fahrgastzahlen im vergangenen Jahr</vt:lpstr>
      <vt:lpstr>Pünktlichkeit und Servicequalität</vt:lpstr>
      <vt:lpstr>Unser Beitrag zur Umwelt</vt:lpstr>
      <vt:lpstr>Investitionen und Innovationen</vt:lpstr>
      <vt:lpstr>Unsere Mitarbeitenden</vt:lpstr>
      <vt:lpstr>Soziale Verantwortung</vt:lpstr>
      <vt:lpstr>Ziele und Ausblick für das neue Jahr</vt:lpstr>
      <vt:lpstr>Vielen Dank an alle!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Caroline Weinzinger</dc:creator>
  <cp:lastModifiedBy>Rahel Schneebeli</cp:lastModifiedBy>
  <cp:revision>5</cp:revision>
  <dcterms:created xsi:type="dcterms:W3CDTF">2024-07-24T11:26:16Z</dcterms:created>
  <dcterms:modified xsi:type="dcterms:W3CDTF">2024-12-02T14:53:36Z</dcterms:modified>
</cp:coreProperties>
</file>